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65" r:id="rId4"/>
    <p:sldId id="264" r:id="rId5"/>
    <p:sldId id="266" r:id="rId6"/>
    <p:sldId id="262" r:id="rId7"/>
    <p:sldId id="270" r:id="rId8"/>
    <p:sldId id="271" r:id="rId9"/>
    <p:sldId id="272" r:id="rId10"/>
    <p:sldId id="257" r:id="rId11"/>
    <p:sldId id="259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DA2CB-3CA2-4229-B8DC-825A5E73FB4E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F23AC-1529-4402-B72A-BD6D848E5C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36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ABC80C-EC10-4941-BFD6-56E727F374C3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lex\Мои документы\Мои рисунки\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7384" y="214290"/>
            <a:ext cx="4726616" cy="32861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Documents and Settings\Alex\Мои документы\Мои рисунки\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4000560" cy="3724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20000"/>
                <a:lumOff val="80000"/>
              </a:schemeClr>
            </a:solidFill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3" name="Picture 1" descr="C:\Documents and Settings\Admin\Рабочий стол\урок введение пирамида\piramida-pitan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3643314"/>
            <a:ext cx="3071802" cy="3214686"/>
          </a:xfrm>
          <a:prstGeom prst="rect">
            <a:avLst/>
          </a:prstGeom>
          <a:noFill/>
        </p:spPr>
      </p:pic>
      <p:pic>
        <p:nvPicPr>
          <p:cNvPr id="13314" name="Picture 2" descr="C:\Documents and Settings\Admin\Рабочий стол\урок введение пирамида\пирамида успех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7530"/>
            <a:ext cx="3498027" cy="3210470"/>
          </a:xfrm>
          <a:prstGeom prst="rect">
            <a:avLst/>
          </a:prstGeom>
          <a:noFill/>
        </p:spPr>
      </p:pic>
      <p:pic>
        <p:nvPicPr>
          <p:cNvPr id="11" name="Рисунок 5" descr="Лента активности - Фото и фотограф на Расфокусе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643314"/>
            <a:ext cx="2928934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3571868" y="5643578"/>
            <a:ext cx="214314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5572132" y="4786322"/>
            <a:ext cx="1000132" cy="7143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V="1">
            <a:off x="2571736" y="4643446"/>
            <a:ext cx="1143008" cy="8572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2714612" y="3857628"/>
            <a:ext cx="1928826" cy="64294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643438" y="3857628"/>
            <a:ext cx="1785950" cy="7858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3536149" y="2750339"/>
            <a:ext cx="2214578" cy="158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2250265" y="2107397"/>
            <a:ext cx="2857520" cy="1928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6200000" flipV="1">
            <a:off x="4036215" y="2250273"/>
            <a:ext cx="3000396" cy="17859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92" idx="1"/>
          </p:cNvCxnSpPr>
          <p:nvPr/>
        </p:nvCxnSpPr>
        <p:spPr>
          <a:xfrm rot="5400000" flipH="1" flipV="1">
            <a:off x="2214546" y="2571744"/>
            <a:ext cx="3357586" cy="1500198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2143108" y="3143248"/>
            <a:ext cx="3929090" cy="1071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6200000" flipV="1">
            <a:off x="3178959" y="3107529"/>
            <a:ext cx="4000528" cy="1071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Блок-схема: узел 54"/>
          <p:cNvSpPr/>
          <p:nvPr/>
        </p:nvSpPr>
        <p:spPr>
          <a:xfrm>
            <a:off x="4572000" y="1643050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узел 56"/>
          <p:cNvSpPr/>
          <p:nvPr/>
        </p:nvSpPr>
        <p:spPr>
          <a:xfrm>
            <a:off x="3500430" y="5572140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Блок-схема: узел 57"/>
          <p:cNvSpPr/>
          <p:nvPr/>
        </p:nvSpPr>
        <p:spPr>
          <a:xfrm>
            <a:off x="5643570" y="5572140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Блок-схема: узел 58"/>
          <p:cNvSpPr/>
          <p:nvPr/>
        </p:nvSpPr>
        <p:spPr>
          <a:xfrm>
            <a:off x="2714612" y="4429132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Блок-схема: узел 59"/>
          <p:cNvSpPr/>
          <p:nvPr/>
        </p:nvSpPr>
        <p:spPr>
          <a:xfrm>
            <a:off x="4572000" y="3786190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Блок-схема: узел 60"/>
          <p:cNvSpPr/>
          <p:nvPr/>
        </p:nvSpPr>
        <p:spPr>
          <a:xfrm>
            <a:off x="6357950" y="4572008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3357554" y="571501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A</a:t>
            </a:r>
            <a:endParaRPr lang="ru-RU" sz="2000" b="1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6500826" y="442913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C</a:t>
            </a:r>
            <a:endParaRPr lang="ru-RU" sz="2000" b="1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14876" y="357187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D</a:t>
            </a:r>
            <a:endParaRPr lang="ru-RU" sz="2000" b="1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2285984" y="428625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E</a:t>
            </a:r>
            <a:endParaRPr lang="ru-RU" sz="2000" b="1" i="1" dirty="0"/>
          </a:p>
        </p:txBody>
      </p:sp>
      <p:sp>
        <p:nvSpPr>
          <p:cNvPr id="68" name="TextBox 67"/>
          <p:cNvSpPr txBox="1"/>
          <p:nvPr/>
        </p:nvSpPr>
        <p:spPr>
          <a:xfrm>
            <a:off x="2643174" y="507207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H</a:t>
            </a:r>
            <a:endParaRPr lang="ru-RU" sz="2000" b="1" i="1" dirty="0"/>
          </a:p>
        </p:txBody>
      </p:sp>
      <p:sp>
        <p:nvSpPr>
          <p:cNvPr id="69" name="TextBox 68"/>
          <p:cNvSpPr txBox="1"/>
          <p:nvPr/>
        </p:nvSpPr>
        <p:spPr>
          <a:xfrm>
            <a:off x="5572132" y="571501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B</a:t>
            </a:r>
            <a:endParaRPr lang="ru-RU" sz="2000" b="1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4429124" y="121442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S</a:t>
            </a:r>
            <a:endParaRPr lang="ru-RU" sz="2000" b="1" i="1" dirty="0"/>
          </a:p>
        </p:txBody>
      </p:sp>
      <p:sp>
        <p:nvSpPr>
          <p:cNvPr id="71" name="TextBox 70"/>
          <p:cNvSpPr txBox="1"/>
          <p:nvPr/>
        </p:nvSpPr>
        <p:spPr>
          <a:xfrm>
            <a:off x="2643174" y="1142984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В</a:t>
            </a:r>
            <a:r>
              <a:rPr lang="ru-RU" sz="2800" b="1" i="1" dirty="0" smtClean="0">
                <a:solidFill>
                  <a:srgbClr val="FF0000"/>
                </a:solidFill>
              </a:rPr>
              <a:t>ершина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cxnSp>
        <p:nvCxnSpPr>
          <p:cNvPr id="73" name="Прямая со стрелкой 72"/>
          <p:cNvCxnSpPr/>
          <p:nvPr/>
        </p:nvCxnSpPr>
        <p:spPr>
          <a:xfrm flipV="1">
            <a:off x="2643174" y="1714488"/>
            <a:ext cx="1857388" cy="1425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10800000" flipV="1">
            <a:off x="5572132" y="2285992"/>
            <a:ext cx="1214446" cy="8572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rot="5400000">
            <a:off x="5214942" y="2285992"/>
            <a:ext cx="1571636" cy="15716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786578" y="1928802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</a:rPr>
              <a:t>Р</a:t>
            </a:r>
            <a:r>
              <a:rPr lang="ru-RU" sz="2400" b="1" i="1" dirty="0" smtClean="0">
                <a:solidFill>
                  <a:srgbClr val="FF0000"/>
                </a:solidFill>
              </a:rPr>
              <a:t>ёбра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2714612" y="1643050"/>
            <a:ext cx="1928826" cy="4000528"/>
          </a:xfrm>
          <a:custGeom>
            <a:avLst/>
            <a:gdLst>
              <a:gd name="connsiteX0" fmla="*/ 0 w 1894901"/>
              <a:gd name="connsiteY0" fmla="*/ 2820318 h 3910988"/>
              <a:gd name="connsiteX1" fmla="*/ 1894901 w 1894901"/>
              <a:gd name="connsiteY1" fmla="*/ 0 h 3910988"/>
              <a:gd name="connsiteX2" fmla="*/ 815248 w 1894901"/>
              <a:gd name="connsiteY2" fmla="*/ 3910988 h 3910988"/>
              <a:gd name="connsiteX3" fmla="*/ 0 w 1894901"/>
              <a:gd name="connsiteY3" fmla="*/ 2820318 h 39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901" h="3910988">
                <a:moveTo>
                  <a:pt x="0" y="2820318"/>
                </a:moveTo>
                <a:lnTo>
                  <a:pt x="1894901" y="0"/>
                </a:lnTo>
                <a:lnTo>
                  <a:pt x="815248" y="3910988"/>
                </a:lnTo>
                <a:lnTo>
                  <a:pt x="0" y="2820318"/>
                </a:lnTo>
                <a:close/>
              </a:path>
            </a:pathLst>
          </a:cu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 93"/>
          <p:cNvSpPr/>
          <p:nvPr/>
        </p:nvSpPr>
        <p:spPr>
          <a:xfrm>
            <a:off x="2765234" y="3833870"/>
            <a:ext cx="3668617" cy="1806766"/>
          </a:xfrm>
          <a:custGeom>
            <a:avLst/>
            <a:gdLst>
              <a:gd name="connsiteX0" fmla="*/ 826265 w 3668617"/>
              <a:gd name="connsiteY0" fmla="*/ 1806766 h 1806766"/>
              <a:gd name="connsiteX1" fmla="*/ 2952520 w 3668617"/>
              <a:gd name="connsiteY1" fmla="*/ 1806766 h 1806766"/>
              <a:gd name="connsiteX2" fmla="*/ 3668617 w 3668617"/>
              <a:gd name="connsiteY2" fmla="*/ 782197 h 1806766"/>
              <a:gd name="connsiteX3" fmla="*/ 1861850 w 3668617"/>
              <a:gd name="connsiteY3" fmla="*/ 0 h 1806766"/>
              <a:gd name="connsiteX4" fmla="*/ 0 w 3668617"/>
              <a:gd name="connsiteY4" fmla="*/ 672029 h 1806766"/>
              <a:gd name="connsiteX5" fmla="*/ 826265 w 3668617"/>
              <a:gd name="connsiteY5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617" h="1806766">
                <a:moveTo>
                  <a:pt x="826265" y="1806766"/>
                </a:moveTo>
                <a:lnTo>
                  <a:pt x="2952520" y="1806766"/>
                </a:lnTo>
                <a:lnTo>
                  <a:pt x="3668617" y="782197"/>
                </a:lnTo>
                <a:lnTo>
                  <a:pt x="1861850" y="0"/>
                </a:lnTo>
                <a:lnTo>
                  <a:pt x="0" y="672029"/>
                </a:lnTo>
                <a:lnTo>
                  <a:pt x="826265" y="1806766"/>
                </a:lnTo>
                <a:close/>
              </a:path>
            </a:pathLst>
          </a:cu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TextBox 94"/>
          <p:cNvSpPr txBox="1"/>
          <p:nvPr/>
        </p:nvSpPr>
        <p:spPr>
          <a:xfrm>
            <a:off x="6858016" y="4572008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Основание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 rot="5400000">
            <a:off x="4714876" y="1500174"/>
            <a:ext cx="1714512" cy="15716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 rot="10800000">
            <a:off x="5929322" y="5000636"/>
            <a:ext cx="264320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>
            <a:stCxn id="55" idx="5"/>
          </p:cNvCxnSpPr>
          <p:nvPr/>
        </p:nvCxnSpPr>
        <p:spPr>
          <a:xfrm rot="16200000" flipH="1">
            <a:off x="3257063" y="3185632"/>
            <a:ext cx="2958011" cy="10049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857752" y="450057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O</a:t>
            </a:r>
            <a:endParaRPr lang="ru-RU" sz="2000" b="1" i="1" dirty="0"/>
          </a:p>
        </p:txBody>
      </p:sp>
      <p:sp>
        <p:nvSpPr>
          <p:cNvPr id="116" name="Блок-схема: узел 115"/>
          <p:cNvSpPr/>
          <p:nvPr/>
        </p:nvSpPr>
        <p:spPr>
          <a:xfrm>
            <a:off x="4714876" y="4572008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TextBox 119"/>
          <p:cNvSpPr txBox="1"/>
          <p:nvPr/>
        </p:nvSpPr>
        <p:spPr>
          <a:xfrm>
            <a:off x="6215074" y="1000108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Высота пирамиды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285852" y="28572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Пирамида</a:t>
            </a:r>
            <a:endParaRPr lang="ru-RU" sz="36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31" name="Блок-схема: узел 130"/>
          <p:cNvSpPr/>
          <p:nvPr/>
        </p:nvSpPr>
        <p:spPr>
          <a:xfrm>
            <a:off x="3071802" y="4929198"/>
            <a:ext cx="133352" cy="133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Полилиния 135"/>
          <p:cNvSpPr/>
          <p:nvPr/>
        </p:nvSpPr>
        <p:spPr>
          <a:xfrm>
            <a:off x="3260993" y="4748270"/>
            <a:ext cx="154236" cy="517793"/>
          </a:xfrm>
          <a:custGeom>
            <a:avLst/>
            <a:gdLst>
              <a:gd name="connsiteX0" fmla="*/ 0 w 154236"/>
              <a:gd name="connsiteY0" fmla="*/ 0 h 517793"/>
              <a:gd name="connsiteX1" fmla="*/ 154236 w 154236"/>
              <a:gd name="connsiteY1" fmla="*/ 231354 h 517793"/>
              <a:gd name="connsiteX2" fmla="*/ 154236 w 154236"/>
              <a:gd name="connsiteY2" fmla="*/ 231354 h 517793"/>
              <a:gd name="connsiteX3" fmla="*/ 22034 w 154236"/>
              <a:gd name="connsiteY3" fmla="*/ 517793 h 517793"/>
              <a:gd name="connsiteX4" fmla="*/ 22034 w 154236"/>
              <a:gd name="connsiteY4" fmla="*/ 517793 h 517793"/>
              <a:gd name="connsiteX5" fmla="*/ 22034 w 154236"/>
              <a:gd name="connsiteY5" fmla="*/ 517793 h 51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236" h="517793">
                <a:moveTo>
                  <a:pt x="0" y="0"/>
                </a:moveTo>
                <a:lnTo>
                  <a:pt x="154236" y="231354"/>
                </a:lnTo>
                <a:lnTo>
                  <a:pt x="154236" y="231354"/>
                </a:lnTo>
                <a:lnTo>
                  <a:pt x="22034" y="517793"/>
                </a:lnTo>
                <a:lnTo>
                  <a:pt x="22034" y="517793"/>
                </a:lnTo>
                <a:lnTo>
                  <a:pt x="22034" y="517793"/>
                </a:lnTo>
              </a:path>
            </a:pathLst>
          </a:cu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TextBox 136"/>
          <p:cNvSpPr txBox="1"/>
          <p:nvPr/>
        </p:nvSpPr>
        <p:spPr>
          <a:xfrm>
            <a:off x="714348" y="3214686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Высота боковой грани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cxnSp>
        <p:nvCxnSpPr>
          <p:cNvPr id="138" name="Прямая со стрелкой 137"/>
          <p:cNvCxnSpPr>
            <a:stCxn id="137" idx="1"/>
          </p:cNvCxnSpPr>
          <p:nvPr/>
        </p:nvCxnSpPr>
        <p:spPr>
          <a:xfrm rot="10800000" flipH="1" flipV="1">
            <a:off x="714348" y="3630184"/>
            <a:ext cx="3000396" cy="1312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214414" y="257174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     Боковая грань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cxnSp>
        <p:nvCxnSpPr>
          <p:cNvPr id="87" name="Прямая со стрелкой 86"/>
          <p:cNvCxnSpPr/>
          <p:nvPr/>
        </p:nvCxnSpPr>
        <p:spPr>
          <a:xfrm>
            <a:off x="1428728" y="3000372"/>
            <a:ext cx="242889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89" grpId="0"/>
      <p:bldP spid="92" grpId="0" animBg="1"/>
      <p:bldP spid="94" grpId="0" animBg="1"/>
      <p:bldP spid="95" grpId="0"/>
      <p:bldP spid="115" grpId="0"/>
      <p:bldP spid="116" grpId="0" animBg="1"/>
      <p:bldP spid="120" grpId="0"/>
      <p:bldP spid="131" grpId="0" animBg="1"/>
      <p:bldP spid="136" grpId="0" animBg="1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357166"/>
            <a:ext cx="39164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Виды пирамид</a:t>
            </a:r>
            <a:endParaRPr lang="ru-RU" sz="4400" b="1" dirty="0"/>
          </a:p>
        </p:txBody>
      </p:sp>
      <p:pic>
        <p:nvPicPr>
          <p:cNvPr id="3" name="Содержимое 3" descr="800px-TypesOfPyramid_svg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42976" y="1214422"/>
            <a:ext cx="6462713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олилиния 69"/>
          <p:cNvSpPr/>
          <p:nvPr/>
        </p:nvSpPr>
        <p:spPr>
          <a:xfrm>
            <a:off x="1436914" y="1240971"/>
            <a:ext cx="4010297" cy="2834640"/>
          </a:xfrm>
          <a:custGeom>
            <a:avLst/>
            <a:gdLst>
              <a:gd name="connsiteX0" fmla="*/ 0 w 4010297"/>
              <a:gd name="connsiteY0" fmla="*/ 2834640 h 2834640"/>
              <a:gd name="connsiteX1" fmla="*/ 1933303 w 4010297"/>
              <a:gd name="connsiteY1" fmla="*/ 0 h 2834640"/>
              <a:gd name="connsiteX2" fmla="*/ 4010297 w 4010297"/>
              <a:gd name="connsiteY2" fmla="*/ 2743200 h 2834640"/>
              <a:gd name="connsiteX3" fmla="*/ 0 w 4010297"/>
              <a:gd name="connsiteY3" fmla="*/ 283464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0297" h="2834640">
                <a:moveTo>
                  <a:pt x="0" y="2834640"/>
                </a:moveTo>
                <a:lnTo>
                  <a:pt x="1933303" y="0"/>
                </a:lnTo>
                <a:lnTo>
                  <a:pt x="4010297" y="2743200"/>
                </a:lnTo>
                <a:lnTo>
                  <a:pt x="0" y="28346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олилиния 66"/>
          <p:cNvSpPr/>
          <p:nvPr/>
        </p:nvSpPr>
        <p:spPr>
          <a:xfrm>
            <a:off x="1428728" y="1214422"/>
            <a:ext cx="1946365" cy="4062548"/>
          </a:xfrm>
          <a:custGeom>
            <a:avLst/>
            <a:gdLst>
              <a:gd name="connsiteX0" fmla="*/ 0 w 1946365"/>
              <a:gd name="connsiteY0" fmla="*/ 2834640 h 4062548"/>
              <a:gd name="connsiteX1" fmla="*/ 1894114 w 1946365"/>
              <a:gd name="connsiteY1" fmla="*/ 4062548 h 4062548"/>
              <a:gd name="connsiteX2" fmla="*/ 1946365 w 1946365"/>
              <a:gd name="connsiteY2" fmla="*/ 0 h 4062548"/>
              <a:gd name="connsiteX3" fmla="*/ 0 w 1946365"/>
              <a:gd name="connsiteY3" fmla="*/ 2834640 h 406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6365" h="4062548">
                <a:moveTo>
                  <a:pt x="0" y="2834640"/>
                </a:moveTo>
                <a:lnTo>
                  <a:pt x="1894114" y="4062548"/>
                </a:lnTo>
                <a:lnTo>
                  <a:pt x="1946365" y="0"/>
                </a:lnTo>
                <a:lnTo>
                  <a:pt x="0" y="2834640"/>
                </a:lnTo>
                <a:close/>
              </a:path>
            </a:pathLst>
          </a:cu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>
            <a:stCxn id="21" idx="7"/>
          </p:cNvCxnSpPr>
          <p:nvPr/>
        </p:nvCxnSpPr>
        <p:spPr>
          <a:xfrm rot="5400000" flipH="1" flipV="1">
            <a:off x="1010832" y="1674707"/>
            <a:ext cx="2807003" cy="188644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stCxn id="61" idx="5"/>
            <a:endCxn id="51" idx="6"/>
          </p:cNvCxnSpPr>
          <p:nvPr/>
        </p:nvCxnSpPr>
        <p:spPr>
          <a:xfrm rot="16200000" flipH="1">
            <a:off x="6112202" y="1187749"/>
            <a:ext cx="2667497" cy="1805479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endCxn id="19" idx="3"/>
          </p:cNvCxnSpPr>
          <p:nvPr/>
        </p:nvCxnSpPr>
        <p:spPr>
          <a:xfrm flipV="1">
            <a:off x="3286116" y="4042889"/>
            <a:ext cx="2091231" cy="1243499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428728" y="4071942"/>
            <a:ext cx="1857388" cy="1214446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286380" y="2643182"/>
            <a:ext cx="2143140" cy="1588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17" idx="5"/>
          </p:cNvCxnSpPr>
          <p:nvPr/>
        </p:nvCxnSpPr>
        <p:spPr>
          <a:xfrm rot="16200000" flipH="1">
            <a:off x="7543343" y="2685566"/>
            <a:ext cx="743433" cy="743433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endCxn id="19" idx="2"/>
          </p:cNvCxnSpPr>
          <p:nvPr/>
        </p:nvCxnSpPr>
        <p:spPr>
          <a:xfrm flipV="1">
            <a:off x="1500166" y="3995742"/>
            <a:ext cx="3857652" cy="76200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Блок-схема: узел 16"/>
          <p:cNvSpPr/>
          <p:nvPr/>
        </p:nvSpPr>
        <p:spPr>
          <a:xfrm>
            <a:off x="7429520" y="257174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3286116" y="114298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5357818" y="3929066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3214678" y="5214950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1357290" y="4000504"/>
            <a:ext cx="133352" cy="14287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500430" y="92867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</a:t>
            </a:r>
            <a:endParaRPr lang="ru-RU" sz="2000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5500694" y="392906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</a:t>
            </a:r>
            <a:endParaRPr lang="ru-RU" sz="2000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3143240" y="528638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B</a:t>
            </a:r>
            <a:endParaRPr lang="ru-RU" sz="20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214414" y="414338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A</a:t>
            </a:r>
            <a:endParaRPr lang="ru-RU" sz="2000" b="1" i="1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>
            <a:off x="1288233" y="3212305"/>
            <a:ext cx="4071966" cy="762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16200000" flipH="1">
            <a:off x="3000364" y="1571616"/>
            <a:ext cx="2805612" cy="209122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42976" y="0"/>
            <a:ext cx="4714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Виды пирамид</a:t>
            </a:r>
            <a:endParaRPr lang="ru-RU" sz="4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5286380" y="2643182"/>
            <a:ext cx="785818" cy="78581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072198" y="3429000"/>
            <a:ext cx="2214578" cy="158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8215338" y="335756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узел 51"/>
          <p:cNvSpPr/>
          <p:nvPr/>
        </p:nvSpPr>
        <p:spPr>
          <a:xfrm>
            <a:off x="6000760" y="335756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Блок-схема: узел 52"/>
          <p:cNvSpPr/>
          <p:nvPr/>
        </p:nvSpPr>
        <p:spPr>
          <a:xfrm>
            <a:off x="5286380" y="257174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Блок-схема: узел 60"/>
          <p:cNvSpPr/>
          <p:nvPr/>
        </p:nvSpPr>
        <p:spPr>
          <a:xfrm>
            <a:off x="6429388" y="642918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/>
          <p:cNvCxnSpPr>
            <a:stCxn id="52" idx="0"/>
          </p:cNvCxnSpPr>
          <p:nvPr/>
        </p:nvCxnSpPr>
        <p:spPr>
          <a:xfrm rot="5400000" flipH="1" flipV="1">
            <a:off x="4960147" y="1821645"/>
            <a:ext cx="2643206" cy="42862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stCxn id="53" idx="0"/>
            <a:endCxn id="61" idx="3"/>
          </p:cNvCxnSpPr>
          <p:nvPr/>
        </p:nvCxnSpPr>
        <p:spPr>
          <a:xfrm rot="5400000" flipH="1" flipV="1">
            <a:off x="4993485" y="1116313"/>
            <a:ext cx="1815003" cy="109586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stCxn id="61" idx="4"/>
            <a:endCxn id="17" idx="1"/>
          </p:cNvCxnSpPr>
          <p:nvPr/>
        </p:nvCxnSpPr>
        <p:spPr>
          <a:xfrm rot="16200000" flipH="1">
            <a:off x="6065055" y="1207278"/>
            <a:ext cx="1815003" cy="952985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8358214" y="335756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A</a:t>
            </a:r>
            <a:endParaRPr lang="ru-RU" sz="2000" b="1" i="1" dirty="0"/>
          </a:p>
        </p:txBody>
      </p:sp>
      <p:sp>
        <p:nvSpPr>
          <p:cNvPr id="85" name="TextBox 84"/>
          <p:cNvSpPr txBox="1"/>
          <p:nvPr/>
        </p:nvSpPr>
        <p:spPr>
          <a:xfrm>
            <a:off x="6286512" y="21429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M</a:t>
            </a:r>
            <a:endParaRPr lang="ru-RU" sz="2000" b="1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5929322" y="350043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D</a:t>
            </a:r>
            <a:endParaRPr lang="ru-RU" sz="2000" b="1" i="1" dirty="0"/>
          </a:p>
        </p:txBody>
      </p:sp>
      <p:sp>
        <p:nvSpPr>
          <p:cNvPr id="87" name="TextBox 86"/>
          <p:cNvSpPr txBox="1"/>
          <p:nvPr/>
        </p:nvSpPr>
        <p:spPr>
          <a:xfrm>
            <a:off x="7000892" y="221455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B</a:t>
            </a:r>
            <a:endParaRPr lang="ru-RU" sz="2000" b="1" i="1" dirty="0"/>
          </a:p>
        </p:txBody>
      </p:sp>
      <p:sp>
        <p:nvSpPr>
          <p:cNvPr id="88" name="TextBox 87"/>
          <p:cNvSpPr txBox="1"/>
          <p:nvPr/>
        </p:nvSpPr>
        <p:spPr>
          <a:xfrm>
            <a:off x="4929190" y="242886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</a:t>
            </a:r>
            <a:endParaRPr lang="ru-RU" sz="2000" b="1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1785918" y="5500702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Треугольная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пирамида</a:t>
            </a:r>
            <a:endParaRPr lang="ru-RU" sz="36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72066" y="4286256"/>
            <a:ext cx="4071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err="1" smtClean="0">
                <a:solidFill>
                  <a:srgbClr val="FF0000"/>
                </a:solidFill>
                <a:latin typeface="Bookman Old Style" pitchFamily="18" charset="0"/>
              </a:rPr>
              <a:t>Четырёхуголь</a:t>
            </a:r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-</a:t>
            </a:r>
          </a:p>
          <a:p>
            <a:pPr algn="ctr"/>
            <a:r>
              <a:rPr lang="ru-RU" sz="3600" b="1" i="1" dirty="0" err="1" smtClean="0">
                <a:solidFill>
                  <a:srgbClr val="FF0000"/>
                </a:solidFill>
                <a:latin typeface="Bookman Old Style" pitchFamily="18" charset="0"/>
              </a:rPr>
              <a:t>ная</a:t>
            </a:r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 пирамида</a:t>
            </a:r>
            <a:endParaRPr lang="ru-RU" sz="36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348" y="1000108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Боковая 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поверхность</a:t>
            </a:r>
            <a:endParaRPr lang="ru-RU" sz="24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1" name="Дуга 40"/>
          <p:cNvSpPr/>
          <p:nvPr/>
        </p:nvSpPr>
        <p:spPr>
          <a:xfrm rot="5400000">
            <a:off x="2548363" y="939366"/>
            <a:ext cx="1410537" cy="3300148"/>
          </a:xfrm>
          <a:prstGeom prst="arc">
            <a:avLst>
              <a:gd name="adj1" fmla="val 15082784"/>
              <a:gd name="adj2" fmla="val 6643695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>
            <a:off x="4429124" y="2071678"/>
            <a:ext cx="214314" cy="142876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олилиния 71"/>
          <p:cNvSpPr/>
          <p:nvPr/>
        </p:nvSpPr>
        <p:spPr>
          <a:xfrm>
            <a:off x="3291840" y="1188720"/>
            <a:ext cx="2155371" cy="4075611"/>
          </a:xfrm>
          <a:custGeom>
            <a:avLst/>
            <a:gdLst>
              <a:gd name="connsiteX0" fmla="*/ 0 w 2155371"/>
              <a:gd name="connsiteY0" fmla="*/ 4075611 h 4075611"/>
              <a:gd name="connsiteX1" fmla="*/ 2155371 w 2155371"/>
              <a:gd name="connsiteY1" fmla="*/ 2795451 h 4075611"/>
              <a:gd name="connsiteX2" fmla="*/ 78377 w 2155371"/>
              <a:gd name="connsiteY2" fmla="*/ 0 h 4075611"/>
              <a:gd name="connsiteX3" fmla="*/ 0 w 2155371"/>
              <a:gd name="connsiteY3" fmla="*/ 4075611 h 407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5371" h="4075611">
                <a:moveTo>
                  <a:pt x="0" y="4075611"/>
                </a:moveTo>
                <a:lnTo>
                  <a:pt x="2155371" y="2795451"/>
                </a:lnTo>
                <a:lnTo>
                  <a:pt x="78377" y="0"/>
                </a:lnTo>
                <a:lnTo>
                  <a:pt x="0" y="4075611"/>
                </a:lnTo>
                <a:close/>
              </a:path>
            </a:pathLst>
          </a:custGeom>
          <a:solidFill>
            <a:srgbClr val="00B05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7" grpId="0" animBg="1"/>
      <p:bldP spid="36" grpId="0"/>
      <p:bldP spid="89" grpId="0"/>
      <p:bldP spid="94" grpId="0"/>
      <p:bldP spid="65" grpId="0"/>
      <p:bldP spid="4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олилиния 130"/>
          <p:cNvSpPr/>
          <p:nvPr/>
        </p:nvSpPr>
        <p:spPr>
          <a:xfrm>
            <a:off x="1785918" y="571480"/>
            <a:ext cx="2428892" cy="5643602"/>
          </a:xfrm>
          <a:custGeom>
            <a:avLst/>
            <a:gdLst>
              <a:gd name="connsiteX0" fmla="*/ 0 w 2390660"/>
              <a:gd name="connsiteY0" fmla="*/ 3888954 h 5717754"/>
              <a:gd name="connsiteX1" fmla="*/ 2390660 w 2390660"/>
              <a:gd name="connsiteY1" fmla="*/ 0 h 5717754"/>
              <a:gd name="connsiteX2" fmla="*/ 2313542 w 2390660"/>
              <a:gd name="connsiteY2" fmla="*/ 5717754 h 5717754"/>
              <a:gd name="connsiteX3" fmla="*/ 0 w 2390660"/>
              <a:gd name="connsiteY3" fmla="*/ 3888954 h 571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0660" h="5717754">
                <a:moveTo>
                  <a:pt x="0" y="3888954"/>
                </a:moveTo>
                <a:lnTo>
                  <a:pt x="2390660" y="0"/>
                </a:lnTo>
                <a:lnTo>
                  <a:pt x="2313542" y="5717754"/>
                </a:lnTo>
                <a:lnTo>
                  <a:pt x="0" y="3888954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олилиния 131"/>
          <p:cNvSpPr/>
          <p:nvPr/>
        </p:nvSpPr>
        <p:spPr>
          <a:xfrm>
            <a:off x="4143372" y="571480"/>
            <a:ext cx="2928958" cy="5643602"/>
          </a:xfrm>
          <a:custGeom>
            <a:avLst/>
            <a:gdLst>
              <a:gd name="connsiteX0" fmla="*/ 0 w 2941504"/>
              <a:gd name="connsiteY0" fmla="*/ 5651653 h 5651653"/>
              <a:gd name="connsiteX1" fmla="*/ 55084 w 2941504"/>
              <a:gd name="connsiteY1" fmla="*/ 0 h 5651653"/>
              <a:gd name="connsiteX2" fmla="*/ 2941504 w 2941504"/>
              <a:gd name="connsiteY2" fmla="*/ 3999123 h 5651653"/>
              <a:gd name="connsiteX3" fmla="*/ 0 w 2941504"/>
              <a:gd name="connsiteY3" fmla="*/ 5651653 h 565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1504" h="5651653">
                <a:moveTo>
                  <a:pt x="0" y="5651653"/>
                </a:moveTo>
                <a:lnTo>
                  <a:pt x="55084" y="0"/>
                </a:lnTo>
                <a:lnTo>
                  <a:pt x="2941504" y="3999123"/>
                </a:lnTo>
                <a:lnTo>
                  <a:pt x="0" y="565165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Овал 128"/>
          <p:cNvSpPr/>
          <p:nvPr/>
        </p:nvSpPr>
        <p:spPr>
          <a:xfrm rot="206929">
            <a:off x="1788243" y="3370831"/>
            <a:ext cx="5361040" cy="2915241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4143372" y="50004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071934" y="614364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7000892" y="4500570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1785918" y="435769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928794" y="4429132"/>
            <a:ext cx="5143536" cy="142876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3" idx="5"/>
            <a:endCxn id="11" idx="1"/>
          </p:cNvCxnSpPr>
          <p:nvPr/>
        </p:nvCxnSpPr>
        <p:spPr>
          <a:xfrm rot="16200000" flipH="1">
            <a:off x="2149774" y="4221484"/>
            <a:ext cx="1691656" cy="219172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11" idx="7"/>
          </p:cNvCxnSpPr>
          <p:nvPr/>
        </p:nvCxnSpPr>
        <p:spPr>
          <a:xfrm rot="5400000" flipH="1" flipV="1">
            <a:off x="4833461" y="3924305"/>
            <a:ext cx="1591165" cy="2886573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3" idx="0"/>
            <a:endCxn id="6" idx="3"/>
          </p:cNvCxnSpPr>
          <p:nvPr/>
        </p:nvCxnSpPr>
        <p:spPr>
          <a:xfrm rot="5400000" flipH="1" flipV="1">
            <a:off x="1135833" y="1330627"/>
            <a:ext cx="3743829" cy="2310307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endCxn id="11" idx="0"/>
          </p:cNvCxnSpPr>
          <p:nvPr/>
        </p:nvCxnSpPr>
        <p:spPr>
          <a:xfrm rot="5400000">
            <a:off x="1390628" y="3319462"/>
            <a:ext cx="5572164" cy="762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3643306" y="1142987"/>
            <a:ext cx="4000528" cy="2857517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кругленная соединительная линия 51"/>
          <p:cNvCxnSpPr/>
          <p:nvPr/>
        </p:nvCxnSpPr>
        <p:spPr>
          <a:xfrm rot="16200000" flipH="1">
            <a:off x="6072198" y="4929198"/>
            <a:ext cx="214314" cy="214314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357290" y="421481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</a:t>
            </a:r>
            <a:endParaRPr lang="ru-RU" sz="2000" b="1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7143768" y="428625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B</a:t>
            </a:r>
            <a:endParaRPr lang="ru-RU" sz="2000" b="1" i="1" dirty="0"/>
          </a:p>
        </p:txBody>
      </p:sp>
      <p:sp>
        <p:nvSpPr>
          <p:cNvPr id="61" name="TextBox 60"/>
          <p:cNvSpPr txBox="1"/>
          <p:nvPr/>
        </p:nvSpPr>
        <p:spPr>
          <a:xfrm>
            <a:off x="4071934" y="628652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A</a:t>
            </a:r>
            <a:endParaRPr lang="ru-RU" sz="2000" b="1" i="1" dirty="0"/>
          </a:p>
        </p:txBody>
      </p:sp>
      <p:sp>
        <p:nvSpPr>
          <p:cNvPr id="62" name="TextBox 61"/>
          <p:cNvSpPr txBox="1"/>
          <p:nvPr/>
        </p:nvSpPr>
        <p:spPr>
          <a:xfrm>
            <a:off x="4000496" y="14285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</a:t>
            </a:r>
            <a:endParaRPr lang="ru-RU" sz="2000" b="1" i="1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flipV="1">
            <a:off x="3071802" y="4643446"/>
            <a:ext cx="3786214" cy="714380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1857356" y="4429132"/>
            <a:ext cx="3714776" cy="928694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Блок-схема: узел 69"/>
          <p:cNvSpPr/>
          <p:nvPr/>
        </p:nvSpPr>
        <p:spPr>
          <a:xfrm>
            <a:off x="4429124" y="5000636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2105007" y="2681283"/>
            <a:ext cx="4467732" cy="248126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357686" y="507207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O</a:t>
            </a:r>
            <a:endParaRPr lang="ru-RU" sz="2000" b="1" i="1" dirty="0"/>
          </a:p>
        </p:txBody>
      </p:sp>
      <p:sp>
        <p:nvSpPr>
          <p:cNvPr id="74" name="Овал 73"/>
          <p:cNvSpPr/>
          <p:nvPr/>
        </p:nvSpPr>
        <p:spPr>
          <a:xfrm>
            <a:off x="2786050" y="4500570"/>
            <a:ext cx="3143272" cy="1057276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7" name="Скругленная соединительная линия 106"/>
          <p:cNvCxnSpPr/>
          <p:nvPr/>
        </p:nvCxnSpPr>
        <p:spPr>
          <a:xfrm flipV="1">
            <a:off x="3500430" y="5857892"/>
            <a:ext cx="285752" cy="71438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кругленная соединительная линия 107"/>
          <p:cNvCxnSpPr/>
          <p:nvPr/>
        </p:nvCxnSpPr>
        <p:spPr>
          <a:xfrm>
            <a:off x="4857752" y="5643578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Скругленная соединительная линия 109"/>
          <p:cNvCxnSpPr/>
          <p:nvPr/>
        </p:nvCxnSpPr>
        <p:spPr>
          <a:xfrm flipV="1">
            <a:off x="2357422" y="4929198"/>
            <a:ext cx="285752" cy="71438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Блок-схема: узел 110"/>
          <p:cNvSpPr/>
          <p:nvPr/>
        </p:nvSpPr>
        <p:spPr>
          <a:xfrm>
            <a:off x="5572132" y="5286388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Блок-схема: узел 111"/>
          <p:cNvSpPr/>
          <p:nvPr/>
        </p:nvSpPr>
        <p:spPr>
          <a:xfrm>
            <a:off x="3000364" y="5286388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TextBox 112"/>
          <p:cNvSpPr txBox="1"/>
          <p:nvPr/>
        </p:nvSpPr>
        <p:spPr>
          <a:xfrm>
            <a:off x="5715008" y="535782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M</a:t>
            </a:r>
            <a:endParaRPr lang="ru-RU" sz="2000" b="1" i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4500562" y="392906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N</a:t>
            </a:r>
            <a:endParaRPr lang="ru-RU" sz="2000" b="1" i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2571736" y="528638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K</a:t>
            </a:r>
            <a:endParaRPr lang="ru-RU" sz="2000" b="1" i="1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4572000" y="442913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TextBox 133"/>
          <p:cNvSpPr txBox="1"/>
          <p:nvPr/>
        </p:nvSpPr>
        <p:spPr>
          <a:xfrm>
            <a:off x="4857720" y="142852"/>
            <a:ext cx="428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AB=BC=AC</a:t>
            </a:r>
            <a:r>
              <a:rPr lang="ru-RU" sz="2800" b="1" i="1" dirty="0" smtClean="0">
                <a:solidFill>
                  <a:srgbClr val="FF0000"/>
                </a:solidFill>
              </a:rPr>
              <a:t>,</a:t>
            </a:r>
            <a:endParaRPr lang="en-US" sz="2800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  <a:latin typeface="Calibri"/>
              </a:rPr>
              <a:t>∆ABC</a:t>
            </a:r>
            <a:r>
              <a:rPr lang="ru-RU" sz="2800" b="1" i="1" dirty="0" smtClean="0">
                <a:solidFill>
                  <a:srgbClr val="FF0000"/>
                </a:solidFill>
                <a:latin typeface="Calibri"/>
              </a:rPr>
              <a:t>-равносторонний.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572132" y="1214422"/>
            <a:ext cx="3214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Пирамида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правильная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cxnSp>
        <p:nvCxnSpPr>
          <p:cNvPr id="138" name="Прямая соединительная линия 137"/>
          <p:cNvCxnSpPr>
            <a:stCxn id="10" idx="4"/>
          </p:cNvCxnSpPr>
          <p:nvPr/>
        </p:nvCxnSpPr>
        <p:spPr>
          <a:xfrm rot="5400000">
            <a:off x="3564725" y="5141131"/>
            <a:ext cx="1652598" cy="495304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Скругленная соединительная линия 144"/>
          <p:cNvCxnSpPr/>
          <p:nvPr/>
        </p:nvCxnSpPr>
        <p:spPr>
          <a:xfrm>
            <a:off x="5572132" y="4429132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Скругленная соединительная линия 145"/>
          <p:cNvCxnSpPr/>
          <p:nvPr/>
        </p:nvCxnSpPr>
        <p:spPr>
          <a:xfrm>
            <a:off x="3071802" y="4357694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5072066" y="4857760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r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786314" y="464344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R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cxnSp>
        <p:nvCxnSpPr>
          <p:cNvPr id="43" name="Прямая соединительная линия 42"/>
          <p:cNvCxnSpPr>
            <a:stCxn id="62" idx="2"/>
            <a:endCxn id="112" idx="1"/>
          </p:cNvCxnSpPr>
          <p:nvPr/>
        </p:nvCxnSpPr>
        <p:spPr>
          <a:xfrm rot="5400000">
            <a:off x="1218015" y="2344840"/>
            <a:ext cx="4762955" cy="115919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214414" y="2928934"/>
            <a:ext cx="2357454" cy="158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428728" y="250030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Апофема</a:t>
            </a:r>
            <a:endParaRPr lang="ru-RU" sz="24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3" name="Параллелограмм 62"/>
          <p:cNvSpPr/>
          <p:nvPr/>
        </p:nvSpPr>
        <p:spPr>
          <a:xfrm rot="6301545">
            <a:off x="2973482" y="5160200"/>
            <a:ext cx="339516" cy="204731"/>
          </a:xfrm>
          <a:prstGeom prst="parallelogram">
            <a:avLst>
              <a:gd name="adj" fmla="val 18905"/>
            </a:avLst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70" grpId="0" animBg="1"/>
      <p:bldP spid="73" grpId="0"/>
      <p:bldP spid="74" grpId="0" animBg="1"/>
      <p:bldP spid="111" grpId="0" animBg="1"/>
      <p:bldP spid="112" grpId="0" animBg="1"/>
      <p:bldP spid="113" grpId="0"/>
      <p:bldP spid="114" grpId="0"/>
      <p:bldP spid="115" grpId="0"/>
      <p:bldP spid="10" grpId="0" animBg="1"/>
      <p:bldP spid="134" grpId="0"/>
      <p:bldP spid="135" grpId="0"/>
      <p:bldP spid="148" grpId="0"/>
      <p:bldP spid="149" grpId="0"/>
      <p:bldP spid="47" grpId="0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604250" y="274638"/>
            <a:ext cx="82550" cy="698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sz="400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1029" name="Picture 4" descr="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Прямоугольник 11"/>
          <p:cNvSpPr>
            <a:spLocks noChangeArrowheads="1"/>
          </p:cNvSpPr>
          <p:nvPr/>
        </p:nvSpPr>
        <p:spPr bwMode="auto">
          <a:xfrm>
            <a:off x="3563938" y="2133600"/>
            <a:ext cx="28082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4000" dirty="0"/>
              <a:t>S</a:t>
            </a:r>
            <a:r>
              <a:rPr lang="ru-RU" sz="800" dirty="0"/>
              <a:t>БОК</a:t>
            </a:r>
            <a:r>
              <a:rPr lang="ru-RU" dirty="0"/>
              <a:t>=</a:t>
            </a:r>
            <a:r>
              <a:rPr lang="en-US" dirty="0"/>
              <a:t> </a:t>
            </a:r>
            <a:r>
              <a:rPr lang="en-GB" sz="2000" dirty="0"/>
              <a:t> </a:t>
            </a:r>
            <a:r>
              <a:rPr lang="ru-RU" sz="2000" dirty="0"/>
              <a:t>    </a:t>
            </a:r>
            <a:r>
              <a:rPr lang="ru-RU" sz="2000" dirty="0" smtClean="0"/>
              <a:t>    </a:t>
            </a:r>
            <a:r>
              <a:rPr lang="en-GB" sz="4000" dirty="0" smtClean="0"/>
              <a:t>PI</a:t>
            </a:r>
            <a:endParaRPr lang="en-GB" sz="4000" dirty="0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4071934" y="1785926"/>
          <a:ext cx="826273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5" imgW="152280" imgH="393480" progId="Equation.3">
                  <p:embed/>
                </p:oleObj>
              </mc:Choice>
              <mc:Fallback>
                <p:oleObj name="Формула" r:id="rId5" imgW="15228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4" y="1785926"/>
                        <a:ext cx="826273" cy="12144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030" y="0"/>
            <a:ext cx="8435340" cy="207167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Bookman Old Style" pitchFamily="18" charset="0"/>
              </a:rPr>
              <a:t>Площадь боковой поверхности правильной пирамиды равна половине произведения периметра основания на апофему</a:t>
            </a:r>
            <a:endParaRPr lang="ru-RU" sz="28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14678" y="4714884"/>
            <a:ext cx="1857388" cy="71438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428728" y="5500702"/>
            <a:ext cx="1143008" cy="100013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2571736" y="6500834"/>
            <a:ext cx="1557342" cy="1429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079081" y="5493555"/>
            <a:ext cx="1057276" cy="92869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1785918" y="4143380"/>
            <a:ext cx="3929090" cy="78581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2285984" y="3643314"/>
            <a:ext cx="3357586" cy="121444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2214546" y="3571876"/>
            <a:ext cx="2143140" cy="142876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500166" y="4714884"/>
            <a:ext cx="1714512" cy="785818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2786050" y="3143248"/>
            <a:ext cx="2857520" cy="171451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928662" y="3071810"/>
            <a:ext cx="2928958" cy="192882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1000100" y="4143380"/>
            <a:ext cx="3929090" cy="78581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000232" y="6396335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1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43372" y="6396335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2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43504" y="5143512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3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143240" y="4286256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4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57224" y="5143512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n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43240" y="2071678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P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3143240" y="4643446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4929190" y="5357826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1357290" y="5429264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2500298" y="6429396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071934" y="6429396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3286116" y="2500306"/>
            <a:ext cx="142876" cy="142876"/>
          </a:xfrm>
          <a:prstGeom prst="ellipse">
            <a:avLst/>
          </a:prstGeom>
          <a:solidFill>
            <a:schemeClr val="tx1">
              <a:alpha val="8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4572000" y="5643578"/>
            <a:ext cx="214314" cy="7143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4500562" y="5573728"/>
            <a:ext cx="142876" cy="1412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572000" y="5929330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man Old Style" pitchFamily="18" charset="0"/>
              </a:rPr>
              <a:t>H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786150" y="2357430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Bookman Old Style" pitchFamily="18" charset="0"/>
              </a:rPr>
              <a:t>S</a:t>
            </a:r>
            <a:r>
              <a:rPr lang="ru-RU" b="1" i="1" dirty="0" err="1" smtClean="0">
                <a:latin typeface="Bookman Old Style" pitchFamily="18" charset="0"/>
              </a:rPr>
              <a:t>б.п.</a:t>
            </a:r>
            <a:r>
              <a:rPr lang="ru-RU" sz="2400" b="1" i="1" dirty="0" err="1" smtClean="0">
                <a:latin typeface="Bookman Old Style" pitchFamily="18" charset="0"/>
              </a:rPr>
              <a:t>=</a:t>
            </a:r>
            <a:r>
              <a:rPr lang="en-US" sz="2800" b="1" i="1" dirty="0" smtClean="0">
                <a:latin typeface="Bookman Old Style" pitchFamily="18" charset="0"/>
              </a:rPr>
              <a:t>S</a:t>
            </a:r>
            <a:r>
              <a:rPr lang="en-US" b="1" i="1" dirty="0" smtClean="0">
                <a:latin typeface="Bookman Old Style" pitchFamily="18" charset="0"/>
              </a:rPr>
              <a:t> A</a:t>
            </a:r>
            <a:r>
              <a:rPr lang="en-US" sz="1400" b="1" i="1" dirty="0" smtClean="0">
                <a:latin typeface="Bookman Old Style" pitchFamily="18" charset="0"/>
              </a:rPr>
              <a:t>1</a:t>
            </a:r>
            <a:r>
              <a:rPr lang="en-US" sz="1600" b="1" i="1" dirty="0" smtClean="0">
                <a:latin typeface="Bookman Old Style" pitchFamily="18" charset="0"/>
              </a:rPr>
              <a:t>A</a:t>
            </a:r>
            <a:r>
              <a:rPr lang="en-US" sz="1400" b="1" i="1" dirty="0" smtClean="0">
                <a:latin typeface="Bookman Old Style" pitchFamily="18" charset="0"/>
              </a:rPr>
              <a:t>2</a:t>
            </a:r>
            <a:r>
              <a:rPr lang="en-US" sz="1600" b="1" i="1" dirty="0" smtClean="0">
                <a:latin typeface="Bookman Old Style" pitchFamily="18" charset="0"/>
              </a:rPr>
              <a:t>P</a:t>
            </a:r>
            <a:r>
              <a:rPr lang="en-US" sz="2800" b="1" i="1" dirty="0" smtClean="0">
                <a:latin typeface="Bookman Old Style" pitchFamily="18" charset="0"/>
              </a:rPr>
              <a:t>+S </a:t>
            </a:r>
            <a:r>
              <a:rPr lang="en-US" b="1" i="1" dirty="0" smtClean="0">
                <a:latin typeface="Bookman Old Style" pitchFamily="18" charset="0"/>
              </a:rPr>
              <a:t>A</a:t>
            </a:r>
            <a:r>
              <a:rPr lang="en-US" sz="1600" b="1" i="1" dirty="0" smtClean="0">
                <a:latin typeface="Bookman Old Style" pitchFamily="18" charset="0"/>
              </a:rPr>
              <a:t>2</a:t>
            </a:r>
            <a:r>
              <a:rPr lang="en-US" b="1" i="1" dirty="0" smtClean="0">
                <a:latin typeface="Bookman Old Style" pitchFamily="18" charset="0"/>
              </a:rPr>
              <a:t>A</a:t>
            </a:r>
            <a:r>
              <a:rPr lang="en-US" sz="1600" b="1" i="1" dirty="0" smtClean="0">
                <a:latin typeface="Bookman Old Style" pitchFamily="18" charset="0"/>
              </a:rPr>
              <a:t>3</a:t>
            </a:r>
            <a:r>
              <a:rPr lang="en-US" b="1" i="1" dirty="0" smtClean="0">
                <a:latin typeface="Bookman Old Style" pitchFamily="18" charset="0"/>
              </a:rPr>
              <a:t>P+</a:t>
            </a:r>
            <a:r>
              <a:rPr lang="en-US" sz="2800" b="1" i="1" dirty="0" smtClean="0">
                <a:latin typeface="Bookman Old Style" pitchFamily="18" charset="0"/>
              </a:rPr>
              <a:t>S </a:t>
            </a:r>
            <a:r>
              <a:rPr lang="en-US" b="1" i="1" dirty="0" smtClean="0">
                <a:latin typeface="Bookman Old Style" pitchFamily="18" charset="0"/>
              </a:rPr>
              <a:t>A</a:t>
            </a:r>
            <a:r>
              <a:rPr lang="ru-RU" sz="1400" b="1" i="1" dirty="0" smtClean="0">
                <a:latin typeface="Bookman Old Style" pitchFamily="18" charset="0"/>
              </a:rPr>
              <a:t>3</a:t>
            </a:r>
            <a:r>
              <a:rPr lang="en-US" b="1" i="1" dirty="0" smtClean="0">
                <a:latin typeface="Bookman Old Style" pitchFamily="18" charset="0"/>
              </a:rPr>
              <a:t>A</a:t>
            </a:r>
            <a:r>
              <a:rPr lang="ru-RU" b="1" i="1" dirty="0" smtClean="0">
                <a:latin typeface="Bookman Old Style" pitchFamily="18" charset="0"/>
              </a:rPr>
              <a:t> </a:t>
            </a:r>
            <a:r>
              <a:rPr lang="ru-RU" sz="1400" b="1" i="1" dirty="0" smtClean="0">
                <a:latin typeface="Bookman Old Style" pitchFamily="18" charset="0"/>
              </a:rPr>
              <a:t>4</a:t>
            </a:r>
            <a:r>
              <a:rPr lang="en-US" b="1" i="1" dirty="0" smtClean="0">
                <a:latin typeface="Bookman Old Style" pitchFamily="18" charset="0"/>
              </a:rPr>
              <a:t>P =</a:t>
            </a:r>
            <a:r>
              <a:rPr lang="ru-RU" b="1" i="1" dirty="0" smtClean="0">
                <a:latin typeface="Bookman Old Style" pitchFamily="18" charset="0"/>
              </a:rPr>
              <a:t>…</a:t>
            </a:r>
            <a:r>
              <a:rPr lang="en-US" sz="1600" b="1" i="1" dirty="0" smtClean="0">
                <a:latin typeface="Bookman Old Style" pitchFamily="18" charset="0"/>
              </a:rPr>
              <a:t> </a:t>
            </a:r>
            <a:r>
              <a:rPr lang="en-US" sz="2400" b="1" i="1" dirty="0" smtClean="0">
                <a:latin typeface="Bookman Old Style" pitchFamily="18" charset="0"/>
              </a:rPr>
              <a:t> </a:t>
            </a:r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929058" y="2928934"/>
            <a:ext cx="4857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Bookman Old Style" pitchFamily="18" charset="0"/>
              </a:rPr>
              <a:t>=</a:t>
            </a:r>
            <a:r>
              <a:rPr lang="en-US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smtClean="0">
                <a:latin typeface="Calibri"/>
              </a:rPr>
              <a:t>½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en-US" sz="1600" b="1" i="1" dirty="0" smtClean="0">
                <a:latin typeface="Calibri"/>
              </a:rPr>
              <a:t>1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en-US" sz="1600" b="1" i="1" dirty="0" smtClean="0">
                <a:latin typeface="Calibri"/>
              </a:rPr>
              <a:t>2</a:t>
            </a:r>
            <a:r>
              <a:rPr lang="ru-RU" sz="2800" b="1" i="1" dirty="0" smtClean="0">
                <a:latin typeface="Calibri"/>
              </a:rPr>
              <a:t>·</a:t>
            </a:r>
            <a:r>
              <a:rPr lang="en-US" sz="2800" b="1" i="1" dirty="0" smtClean="0">
                <a:latin typeface="Calibri"/>
              </a:rPr>
              <a:t>PH + ½A</a:t>
            </a:r>
            <a:r>
              <a:rPr lang="en-US" sz="1600" b="1" i="1" dirty="0" smtClean="0">
                <a:latin typeface="Calibri"/>
              </a:rPr>
              <a:t>2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en-US" sz="1600" b="1" i="1" dirty="0" smtClean="0">
                <a:latin typeface="Calibri"/>
              </a:rPr>
              <a:t>3</a:t>
            </a:r>
            <a:r>
              <a:rPr lang="en-US" sz="2800" b="1" i="1" dirty="0" smtClean="0">
                <a:latin typeface="Calibri"/>
              </a:rPr>
              <a:t>· PH +</a:t>
            </a:r>
          </a:p>
          <a:p>
            <a:r>
              <a:rPr lang="en-US" sz="2800" b="1" i="1" dirty="0" smtClean="0">
                <a:latin typeface="Calibri"/>
              </a:rPr>
              <a:t>    + ½A</a:t>
            </a:r>
            <a:r>
              <a:rPr lang="en-US" sz="1600" b="1" i="1" dirty="0" smtClean="0">
                <a:latin typeface="Calibri"/>
              </a:rPr>
              <a:t>3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en-US" sz="1600" b="1" i="1" dirty="0" smtClean="0">
                <a:latin typeface="Calibri"/>
              </a:rPr>
              <a:t>4</a:t>
            </a:r>
            <a:r>
              <a:rPr lang="en-US" sz="2800" b="1" i="1" dirty="0" smtClean="0">
                <a:latin typeface="Calibri"/>
              </a:rPr>
              <a:t>· PH</a:t>
            </a:r>
            <a:r>
              <a:rPr lang="ru-RU" sz="2800" b="1" i="1" dirty="0" smtClean="0">
                <a:latin typeface="Calibri"/>
              </a:rPr>
              <a:t>…</a:t>
            </a:r>
            <a:r>
              <a:rPr lang="en-US" sz="2800" b="1" i="1" dirty="0" smtClean="0">
                <a:latin typeface="Calibri"/>
              </a:rPr>
              <a:t>=</a:t>
            </a:r>
            <a:endParaRPr lang="ru-RU" sz="2800" b="1" i="1" dirty="0">
              <a:latin typeface="Bookman Old Style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214810" y="3786190"/>
            <a:ext cx="5286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Bookman Old Style" pitchFamily="18" charset="0"/>
              </a:rPr>
              <a:t>=</a:t>
            </a:r>
            <a:r>
              <a:rPr lang="ru-RU" sz="2400" b="1" i="1" dirty="0" smtClean="0">
                <a:latin typeface="Bookman Old Style" pitchFamily="18" charset="0"/>
              </a:rPr>
              <a:t> </a:t>
            </a:r>
            <a:r>
              <a:rPr lang="ru-RU" sz="2800" b="1" i="1" dirty="0" smtClean="0">
                <a:latin typeface="Calibri"/>
              </a:rPr>
              <a:t>½</a:t>
            </a:r>
            <a:r>
              <a:rPr lang="en-US" sz="2800" b="1" i="1" dirty="0" smtClean="0">
                <a:latin typeface="Calibri"/>
              </a:rPr>
              <a:t>PH·(A</a:t>
            </a:r>
            <a:r>
              <a:rPr lang="ru-RU" sz="2800" b="1" i="1" dirty="0" smtClean="0">
                <a:latin typeface="Calibri"/>
              </a:rPr>
              <a:t>1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ru-RU" sz="2800" b="1" i="1" dirty="0" smtClean="0">
                <a:latin typeface="Calibri"/>
              </a:rPr>
              <a:t>2</a:t>
            </a:r>
            <a:r>
              <a:rPr lang="en-US" sz="2800" b="1" i="1" dirty="0" smtClean="0">
                <a:latin typeface="Calibri"/>
              </a:rPr>
              <a:t> + A</a:t>
            </a:r>
            <a:r>
              <a:rPr lang="ru-RU" sz="2800" b="1" i="1" dirty="0" smtClean="0">
                <a:latin typeface="Calibri"/>
              </a:rPr>
              <a:t>2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ru-RU" sz="2800" b="1" i="1" dirty="0" smtClean="0">
                <a:latin typeface="Calibri"/>
              </a:rPr>
              <a:t>3</a:t>
            </a:r>
            <a:r>
              <a:rPr lang="en-US" sz="2800" b="1" i="1" dirty="0" smtClean="0">
                <a:latin typeface="Calibri"/>
              </a:rPr>
              <a:t> + A</a:t>
            </a:r>
            <a:r>
              <a:rPr lang="ru-RU" sz="2800" b="1" i="1" dirty="0" smtClean="0">
                <a:latin typeface="Calibri"/>
              </a:rPr>
              <a:t>3</a:t>
            </a:r>
            <a:r>
              <a:rPr lang="en-US" sz="2800" b="1" i="1" dirty="0" smtClean="0">
                <a:latin typeface="Calibri"/>
              </a:rPr>
              <a:t>A</a:t>
            </a:r>
            <a:r>
              <a:rPr lang="ru-RU" sz="2800" b="1" i="1" dirty="0" smtClean="0">
                <a:latin typeface="Calibri"/>
              </a:rPr>
              <a:t>4</a:t>
            </a:r>
            <a:r>
              <a:rPr lang="en-US" sz="2800" b="1" i="1" dirty="0" smtClean="0">
                <a:latin typeface="Calibri"/>
              </a:rPr>
              <a:t> +</a:t>
            </a:r>
            <a:r>
              <a:rPr lang="ru-RU" sz="2800" b="1" i="1" dirty="0" smtClean="0">
                <a:latin typeface="Calibri"/>
              </a:rPr>
              <a:t>…)</a:t>
            </a:r>
            <a:endParaRPr lang="ru-RU" sz="2800" b="1" i="1" dirty="0">
              <a:latin typeface="Bookman Old Style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072066" y="4286256"/>
            <a:ext cx="3714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Bookman Old Style" pitchFamily="18" charset="0"/>
              </a:rPr>
              <a:t>= </a:t>
            </a:r>
            <a:r>
              <a:rPr lang="ru-RU" sz="4000" b="1" i="1" dirty="0" smtClean="0">
                <a:solidFill>
                  <a:srgbClr val="FF0000"/>
                </a:solidFill>
                <a:latin typeface="Calibri"/>
              </a:rPr>
              <a:t>½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P</a:t>
            </a:r>
            <a:r>
              <a:rPr lang="ru-RU" sz="1600" b="1" i="1" dirty="0" smtClean="0">
                <a:solidFill>
                  <a:srgbClr val="FF0000"/>
                </a:solidFill>
                <a:latin typeface="Bookman Old Style" pitchFamily="18" charset="0"/>
              </a:rPr>
              <a:t>ОСНОВ.</a:t>
            </a:r>
            <a:r>
              <a:rPr lang="ru-RU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PH</a:t>
            </a:r>
            <a:r>
              <a:rPr lang="en-US" sz="3200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</a:p>
          <a:p>
            <a:r>
              <a:rPr lang="en-US" sz="3200" b="1" i="1" dirty="0" smtClean="0">
                <a:latin typeface="Bookman Old Style" pitchFamily="18" charset="0"/>
              </a:rPr>
              <a:t>     </a:t>
            </a:r>
            <a:r>
              <a:rPr lang="ru-RU" sz="3200" b="1" i="1" dirty="0" smtClean="0">
                <a:latin typeface="Bookman Old Style" pitchFamily="18" charset="0"/>
              </a:rPr>
              <a:t>      </a:t>
            </a:r>
            <a:r>
              <a:rPr lang="ru-RU" sz="2400" b="1" i="1" dirty="0" smtClean="0">
                <a:latin typeface="Bookman Old Style" pitchFamily="18" charset="0"/>
              </a:rPr>
              <a:t>или</a:t>
            </a:r>
            <a:r>
              <a:rPr lang="en-US" sz="3200" b="1" i="1" dirty="0" smtClean="0">
                <a:latin typeface="Bookman Old Style" pitchFamily="18" charset="0"/>
              </a:rPr>
              <a:t>       </a:t>
            </a:r>
            <a:endParaRPr lang="ru-RU" sz="3200" b="1" i="1" dirty="0">
              <a:latin typeface="Bookman Old Style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000628" y="5429264"/>
            <a:ext cx="4143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S</a:t>
            </a:r>
            <a:r>
              <a:rPr lang="ru-RU" b="1" i="1" dirty="0" err="1" smtClean="0">
                <a:solidFill>
                  <a:srgbClr val="FF0000"/>
                </a:solidFill>
                <a:latin typeface="Bookman Old Style" pitchFamily="18" charset="0"/>
              </a:rPr>
              <a:t>бок.п</a:t>
            </a:r>
            <a:r>
              <a:rPr lang="ru-RU" b="1" i="1" dirty="0" smtClean="0">
                <a:solidFill>
                  <a:srgbClr val="FF0000"/>
                </a:solidFill>
                <a:latin typeface="Bookman Old Style" pitchFamily="18" charset="0"/>
              </a:rPr>
              <a:t>.</a:t>
            </a:r>
            <a:r>
              <a:rPr lang="ru-RU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 =½P</a:t>
            </a:r>
            <a:r>
              <a:rPr lang="ru-RU" b="1" i="1" dirty="0" smtClean="0">
                <a:solidFill>
                  <a:srgbClr val="FF0000"/>
                </a:solidFill>
                <a:latin typeface="Bookman Old Style" pitchFamily="18" charset="0"/>
              </a:rPr>
              <a:t>основ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h</a:t>
            </a:r>
            <a:r>
              <a:rPr lang="ru-RU" sz="4000" b="1" i="1" dirty="0" smtClean="0">
                <a:solidFill>
                  <a:srgbClr val="FF0000"/>
                </a:solidFill>
                <a:latin typeface="Bookman Old Style" pitchFamily="18" charset="0"/>
              </a:rPr>
              <a:t>,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где </a:t>
            </a: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 - апофема</a:t>
            </a:r>
            <a:endParaRPr lang="ru-RU" sz="20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9" grpId="0"/>
      <p:bldP spid="80" grpId="0"/>
      <p:bldP spid="81" grpId="0"/>
      <p:bldP spid="82" grpId="0"/>
      <p:bldP spid="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Documents and Settings\Admin\Рабочий стол\урок введение пирамида\опр сеч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:\Documents and Settings\Admin\Рабочий стол\урок введение пирамида\Matem11klass_geom5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8506617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урок введение пирамида\диаг сечч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dmin\Рабочий стол\урок введение пирамида\456 постр сеч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6" name="Содержимое 5" descr="https://ege.sdamgia.ru/get_file?id=628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1699122" cy="245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1428736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1.</a:t>
            </a:r>
            <a:endParaRPr lang="ru-RU" sz="2800" b="1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58" y="3214686"/>
            <a:ext cx="35719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81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8.  № 921. В правильной треугольной пирамиде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SABC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точка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— середина ребра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AC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— вершина. Известно, что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BC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= 6, а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SL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= 5. Найдите площадь боковой поверхности пирамиды.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Рисунок 11" descr="https://ege.sdamgia.ru/get_file?id=62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200023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500562" y="2970724"/>
            <a:ext cx="392905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81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8. № 920.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правильной треугольной пирамиде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SABC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точка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середина ребра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вершина. Известно, что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 3, а площадь боковой поверхности пирамиды равна 45. Найдите длину отрезка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3. </a:t>
            </a:r>
          </a:p>
          <a:p>
            <a:pPr>
              <a:buNone/>
            </a:pPr>
            <a:r>
              <a:rPr lang="ru-RU" b="1" dirty="0" smtClean="0"/>
              <a:t>Задание8 № 27131.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Во сколько раз увеличится площадь поверхности правильного тетраэдра, если все его ребра увеличить в два раза?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4.  Задание8 № 27175.</a:t>
            </a:r>
            <a:r>
              <a:rPr lang="ru-RU" dirty="0" smtClean="0"/>
              <a:t>    Ребра тетраэдра равны 1. Найдите площадь сечения, проходящего через середины четырех его ребер.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-1077216"/>
            <a:ext cx="9215503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Рефлексия. Постройте свою пирамиду успеха на уроке.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1-й кирпичик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знание теории.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2-й кирпичик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умение решать задачи по планиметрии.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3-й кирпичик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умение использовать знание планиметрии в решении задач по стереометрии.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4-й кирпичик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готовность решать задачи более высокого уровня.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Красный цвет – отлично.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Синий – хорошо.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Зелёный – удовлетворительно.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" y="5186796"/>
            <a:ext cx="571500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32000" algn="l"/>
                <a:tab pos="40005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Домашнее задание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 §2,п.28,29 </a:t>
            </a:r>
            <a:r>
              <a: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№</a:t>
            </a:r>
            <a:r>
              <a: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239;240;243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0" algn="l"/>
                <a:tab pos="40005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Рисунок 7" descr="НЛО: загадки и тайны человечества - Глав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500438"/>
            <a:ext cx="371815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239</Words>
  <Application>Microsoft Office PowerPoint</Application>
  <PresentationFormat>Экран (4:3)</PresentationFormat>
  <Paragraphs>87</Paragraphs>
  <Slides>14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Площадь боковой поверхности правильной пирамиды равна половине произведения периметра основания на апофему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задач</vt:lpstr>
      <vt:lpstr>Решение задач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Танюша</cp:lastModifiedBy>
  <cp:revision>16</cp:revision>
  <dcterms:modified xsi:type="dcterms:W3CDTF">2016-09-26T09:59:45Z</dcterms:modified>
</cp:coreProperties>
</file>